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54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2F6A6-9BF7-4817-836B-8F364C38AAA0}" type="datetimeFigureOut">
              <a:rPr lang="es-ES" smtClean="0"/>
              <a:pPr/>
              <a:t>16/06/2016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9859B-3DE4-485A-879A-AAEE788CE44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2F6A6-9BF7-4817-836B-8F364C38AAA0}" type="datetimeFigureOut">
              <a:rPr lang="es-ES" smtClean="0"/>
              <a:pPr/>
              <a:t>16/06/2016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9859B-3DE4-485A-879A-AAEE788CE44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2F6A6-9BF7-4817-836B-8F364C38AAA0}" type="datetimeFigureOut">
              <a:rPr lang="es-ES" smtClean="0"/>
              <a:pPr/>
              <a:t>16/06/2016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9859B-3DE4-485A-879A-AAEE788CE44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2F6A6-9BF7-4817-836B-8F364C38AAA0}" type="datetimeFigureOut">
              <a:rPr lang="es-ES" smtClean="0"/>
              <a:pPr/>
              <a:t>16/06/2016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9859B-3DE4-485A-879A-AAEE788CE44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2F6A6-9BF7-4817-836B-8F364C38AAA0}" type="datetimeFigureOut">
              <a:rPr lang="es-ES" smtClean="0"/>
              <a:pPr/>
              <a:t>16/06/2016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9859B-3DE4-485A-879A-AAEE788CE44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2F6A6-9BF7-4817-836B-8F364C38AAA0}" type="datetimeFigureOut">
              <a:rPr lang="es-ES" smtClean="0"/>
              <a:pPr/>
              <a:t>16/06/2016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9859B-3DE4-485A-879A-AAEE788CE44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2F6A6-9BF7-4817-836B-8F364C38AAA0}" type="datetimeFigureOut">
              <a:rPr lang="es-ES" smtClean="0"/>
              <a:pPr/>
              <a:t>16/06/2016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9859B-3DE4-485A-879A-AAEE788CE44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2F6A6-9BF7-4817-836B-8F364C38AAA0}" type="datetimeFigureOut">
              <a:rPr lang="es-ES" smtClean="0"/>
              <a:pPr/>
              <a:t>16/06/2016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9859B-3DE4-485A-879A-AAEE788CE44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2F6A6-9BF7-4817-836B-8F364C38AAA0}" type="datetimeFigureOut">
              <a:rPr lang="es-ES" smtClean="0"/>
              <a:pPr/>
              <a:t>16/06/2016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9859B-3DE4-485A-879A-AAEE788CE44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2F6A6-9BF7-4817-836B-8F364C38AAA0}" type="datetimeFigureOut">
              <a:rPr lang="es-ES" smtClean="0"/>
              <a:pPr/>
              <a:t>16/06/2016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9859B-3DE4-485A-879A-AAEE788CE44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2F6A6-9BF7-4817-836B-8F364C38AAA0}" type="datetimeFigureOut">
              <a:rPr lang="es-ES" smtClean="0"/>
              <a:pPr/>
              <a:t>16/06/2016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9859B-3DE4-485A-879A-AAEE788CE44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D2F6A6-9BF7-4817-836B-8F364C38AAA0}" type="datetimeFigureOut">
              <a:rPr lang="es-ES" smtClean="0"/>
              <a:pPr/>
              <a:t>16/06/2016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99859B-3DE4-485A-879A-AAEE788CE44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2 Marcador de número de diapositiva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DD3AFDC5-3709-4082-8B05-8E8B23497DD9}" type="slidenum">
              <a:rPr lang="es-ES" smtClean="0">
                <a:cs typeface="Arial" charset="0"/>
              </a:rPr>
              <a:pPr/>
              <a:t>1</a:t>
            </a:fld>
            <a:endParaRPr lang="es-ES" smtClean="0">
              <a:cs typeface="Arial" charset="0"/>
            </a:endParaRPr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4860032" y="2132856"/>
          <a:ext cx="2448272" cy="1405078"/>
        </p:xfrm>
        <a:graphic>
          <a:graphicData uri="http://schemas.openxmlformats.org/drawingml/2006/table">
            <a:tbl>
              <a:tblPr/>
              <a:tblGrid>
                <a:gridCol w="1591377"/>
                <a:gridCol w="856895"/>
              </a:tblGrid>
              <a:tr h="199193"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>
                          <a:solidFill>
                            <a:srgbClr val="FFFFFF"/>
                          </a:solidFill>
                          <a:latin typeface="Verdana"/>
                        </a:rPr>
                        <a:t>CONCEPTO</a:t>
                      </a:r>
                      <a:endParaRPr lang="es-ES" sz="1200" b="1" dirty="0"/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b="1">
                          <a:solidFill>
                            <a:srgbClr val="FFFFFF"/>
                          </a:solidFill>
                          <a:latin typeface="Verdana"/>
                        </a:rPr>
                        <a:t>MONTO</a:t>
                      </a:r>
                      <a:endParaRPr lang="es-ES" sz="1200" b="1"/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36699"/>
                    </a:solidFill>
                  </a:tcPr>
                </a:tc>
              </a:tr>
              <a:tr h="199193">
                <a:tc>
                  <a:txBody>
                    <a:bodyPr/>
                    <a:lstStyle/>
                    <a:p>
                      <a:pPr algn="ctr"/>
                      <a:r>
                        <a:rPr lang="es-ES" sz="1200" dirty="0">
                          <a:latin typeface="Verdana"/>
                        </a:rPr>
                        <a:t>Valor de venta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 smtClean="0">
                          <a:latin typeface="Verdana"/>
                        </a:rPr>
                        <a:t>   150</a:t>
                      </a:r>
                      <a:endParaRPr lang="es-ES" sz="1200" dirty="0">
                        <a:latin typeface="Verdana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9193">
                <a:tc>
                  <a:txBody>
                    <a:bodyPr/>
                    <a:lstStyle/>
                    <a:p>
                      <a:pPr algn="ctr"/>
                      <a:r>
                        <a:rPr lang="es-ES" sz="1200" dirty="0">
                          <a:latin typeface="Verdana"/>
                        </a:rPr>
                        <a:t>IGV (</a:t>
                      </a:r>
                      <a:r>
                        <a:rPr lang="es-ES" sz="1200" dirty="0" smtClean="0">
                          <a:latin typeface="Verdana"/>
                        </a:rPr>
                        <a:t>18%)</a:t>
                      </a:r>
                      <a:endParaRPr lang="es-ES" sz="1200" dirty="0">
                        <a:latin typeface="Verdana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 smtClean="0">
                          <a:latin typeface="Verdana"/>
                        </a:rPr>
                        <a:t>     27</a:t>
                      </a:r>
                      <a:endParaRPr lang="es-ES" sz="1200" dirty="0">
                        <a:latin typeface="Verdana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9193">
                <a:tc>
                  <a:txBody>
                    <a:bodyPr/>
                    <a:lstStyle/>
                    <a:p>
                      <a:pPr algn="ctr"/>
                      <a:r>
                        <a:rPr lang="es-ES" sz="1200" dirty="0">
                          <a:latin typeface="Verdana"/>
                        </a:rPr>
                        <a:t>Precio Venta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 smtClean="0">
                          <a:latin typeface="Verdana"/>
                        </a:rPr>
                        <a:t>   177</a:t>
                      </a:r>
                      <a:endParaRPr lang="es-ES" sz="1200" dirty="0">
                        <a:latin typeface="Verdana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00178">
                <a:tc>
                  <a:txBody>
                    <a:bodyPr/>
                    <a:lstStyle/>
                    <a:p>
                      <a:pPr algn="ctr"/>
                      <a:r>
                        <a:rPr lang="es-ES" sz="1200" dirty="0">
                          <a:solidFill>
                            <a:srgbClr val="FF0000"/>
                          </a:solidFill>
                          <a:latin typeface="Verdana"/>
                        </a:rPr>
                        <a:t>Percepción (2%)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 smtClean="0">
                          <a:solidFill>
                            <a:srgbClr val="FF0000"/>
                          </a:solidFill>
                          <a:latin typeface="Verdana"/>
                        </a:rPr>
                        <a:t>      4</a:t>
                      </a:r>
                      <a:endParaRPr lang="es-ES" sz="1200" dirty="0">
                        <a:solidFill>
                          <a:srgbClr val="FF0000"/>
                        </a:solidFill>
                        <a:latin typeface="Verdana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9193">
                <a:tc>
                  <a:txBody>
                    <a:bodyPr/>
                    <a:lstStyle/>
                    <a:p>
                      <a:pPr algn="ctr"/>
                      <a:r>
                        <a:rPr lang="es-ES" sz="1200" b="1">
                          <a:latin typeface="Verdana"/>
                        </a:rPr>
                        <a:t>Total a pagar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>
                          <a:latin typeface="Verdana"/>
                        </a:rPr>
                        <a:t>S/. </a:t>
                      </a:r>
                      <a:r>
                        <a:rPr lang="es-ES" sz="1200" b="1" dirty="0" smtClean="0">
                          <a:latin typeface="Verdana"/>
                        </a:rPr>
                        <a:t>181</a:t>
                      </a:r>
                      <a:endParaRPr lang="es-ES" sz="1200" b="1" dirty="0">
                        <a:latin typeface="Verdana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28689" name="Rectangle 1"/>
          <p:cNvSpPr>
            <a:spLocks noChangeArrowheads="1"/>
          </p:cNvSpPr>
          <p:nvPr/>
        </p:nvSpPr>
        <p:spPr bwMode="auto">
          <a:xfrm>
            <a:off x="827584" y="908720"/>
            <a:ext cx="7416824" cy="24006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 anchor="ctr">
            <a:spAutoFit/>
          </a:bodyPr>
          <a:lstStyle/>
          <a:p>
            <a:pPr algn="just" eaLnBrk="0" hangingPunct="0"/>
            <a:r>
              <a:rPr lang="es-ES" sz="1400" dirty="0" smtClean="0">
                <a:solidFill>
                  <a:srgbClr val="333399"/>
                </a:solidFill>
                <a:latin typeface="Tahoma" pitchFamily="34" charset="0"/>
                <a:cs typeface="Tahoma" pitchFamily="34" charset="0"/>
              </a:rPr>
              <a:t>La percepción del IGV es un monto que resulta </a:t>
            </a:r>
            <a:r>
              <a:rPr lang="es-ES" sz="1400" dirty="0">
                <a:solidFill>
                  <a:srgbClr val="333399"/>
                </a:solidFill>
                <a:latin typeface="Tahoma" pitchFamily="34" charset="0"/>
                <a:cs typeface="Tahoma" pitchFamily="34" charset="0"/>
              </a:rPr>
              <a:t>de aplicar el porcentaje del 2% sobre el precio de </a:t>
            </a:r>
            <a:r>
              <a:rPr lang="es-ES" sz="1400" dirty="0" smtClean="0">
                <a:solidFill>
                  <a:srgbClr val="333399"/>
                </a:solidFill>
                <a:latin typeface="Tahoma" pitchFamily="34" charset="0"/>
                <a:cs typeface="Tahoma" pitchFamily="34" charset="0"/>
              </a:rPr>
              <a:t>venta que te cobrarán tus proveedores al momento que les adquieras determinados bienes:</a:t>
            </a:r>
            <a:endParaRPr lang="es-ES" sz="1400" dirty="0">
              <a:solidFill>
                <a:srgbClr val="333399"/>
              </a:solidFill>
              <a:latin typeface="Tahoma" pitchFamily="34" charset="0"/>
              <a:cs typeface="Tahoma" pitchFamily="34" charset="0"/>
            </a:endParaRPr>
          </a:p>
          <a:p>
            <a:pPr algn="just" eaLnBrk="0" hangingPunct="0">
              <a:buFont typeface="Arial" charset="0"/>
              <a:buChar char="•"/>
            </a:pPr>
            <a:r>
              <a:rPr lang="es-ES" sz="1400" dirty="0">
                <a:solidFill>
                  <a:srgbClr val="333399"/>
                </a:solidFill>
                <a:latin typeface="Tahoma" pitchFamily="34" charset="0"/>
                <a:cs typeface="Tahoma" pitchFamily="34" charset="0"/>
              </a:rPr>
              <a:t> Gaseosas y agua mineral, cervezas.</a:t>
            </a:r>
          </a:p>
          <a:p>
            <a:pPr algn="just" eaLnBrk="0" hangingPunct="0">
              <a:buFont typeface="Arial" charset="0"/>
              <a:buChar char="•"/>
            </a:pPr>
            <a:r>
              <a:rPr lang="es-ES" sz="1400" dirty="0">
                <a:solidFill>
                  <a:srgbClr val="333399"/>
                </a:solidFill>
                <a:latin typeface="Tahoma" pitchFamily="34" charset="0"/>
                <a:cs typeface="Tahoma" pitchFamily="34" charset="0"/>
              </a:rPr>
              <a:t> Gas licuado de petróleo. </a:t>
            </a:r>
          </a:p>
          <a:p>
            <a:pPr algn="just" eaLnBrk="0" hangingPunct="0">
              <a:buFont typeface="Arial" charset="0"/>
              <a:buChar char="•"/>
            </a:pPr>
            <a:r>
              <a:rPr lang="es-ES" sz="1400" dirty="0">
                <a:solidFill>
                  <a:srgbClr val="333399"/>
                </a:solidFill>
                <a:latin typeface="Tahoma" pitchFamily="34" charset="0"/>
                <a:cs typeface="Tahoma" pitchFamily="34" charset="0"/>
              </a:rPr>
              <a:t> Trigo y harina de trigo </a:t>
            </a:r>
            <a:endParaRPr lang="es-ES" sz="1400" dirty="0" smtClean="0">
              <a:solidFill>
                <a:srgbClr val="333399"/>
              </a:solidFill>
              <a:latin typeface="Tahoma" pitchFamily="34" charset="0"/>
              <a:cs typeface="Tahoma" pitchFamily="34" charset="0"/>
            </a:endParaRPr>
          </a:p>
          <a:p>
            <a:pPr algn="just" eaLnBrk="0" hangingPunct="0">
              <a:buFont typeface="Arial" charset="0"/>
              <a:buChar char="•"/>
            </a:pPr>
            <a:endParaRPr lang="es-PE" sz="1400" dirty="0" smtClean="0">
              <a:solidFill>
                <a:srgbClr val="333399"/>
              </a:solidFill>
              <a:latin typeface="Tahoma" pitchFamily="34" charset="0"/>
              <a:cs typeface="Tahoma" pitchFamily="34" charset="0"/>
            </a:endParaRPr>
          </a:p>
          <a:p>
            <a:pPr algn="just" eaLnBrk="0" hangingPunct="0"/>
            <a:r>
              <a:rPr lang="es-PE" sz="1400" dirty="0" smtClean="0">
                <a:solidFill>
                  <a:srgbClr val="333399"/>
                </a:solidFill>
                <a:latin typeface="Tahoma" pitchFamily="34" charset="0"/>
                <a:cs typeface="Tahoma" pitchFamily="34" charset="0"/>
              </a:rPr>
              <a:t>Ejemplo:  Si te dedicas al negocio de abarrotes y</a:t>
            </a:r>
          </a:p>
          <a:p>
            <a:pPr algn="just" eaLnBrk="0" hangingPunct="0"/>
            <a:r>
              <a:rPr lang="es-PE" sz="1400" dirty="0" smtClean="0">
                <a:solidFill>
                  <a:srgbClr val="333399"/>
                </a:solidFill>
                <a:latin typeface="Tahoma" pitchFamily="34" charset="0"/>
                <a:cs typeface="Tahoma" pitchFamily="34" charset="0"/>
              </a:rPr>
              <a:t>adquieres para la venta bebidas </a:t>
            </a:r>
            <a:r>
              <a:rPr lang="es-PE" sz="1400" b="1" dirty="0" smtClean="0">
                <a:solidFill>
                  <a:srgbClr val="333399"/>
                </a:solidFill>
                <a:latin typeface="Tahoma" pitchFamily="34" charset="0"/>
                <a:cs typeface="Tahoma" pitchFamily="34" charset="0"/>
              </a:rPr>
              <a:t>gaseosas</a:t>
            </a:r>
            <a:r>
              <a:rPr lang="es-PE" sz="1400" dirty="0" smtClean="0">
                <a:solidFill>
                  <a:srgbClr val="333399"/>
                </a:solidFill>
                <a:latin typeface="Tahoma" pitchFamily="34" charset="0"/>
                <a:cs typeface="Tahoma" pitchFamily="34" charset="0"/>
              </a:rPr>
              <a:t> por un </a:t>
            </a:r>
          </a:p>
          <a:p>
            <a:pPr algn="just" eaLnBrk="0" hangingPunct="0"/>
            <a:r>
              <a:rPr lang="es-PE" sz="1400" dirty="0" smtClean="0">
                <a:solidFill>
                  <a:srgbClr val="333399"/>
                </a:solidFill>
                <a:latin typeface="Tahoma" pitchFamily="34" charset="0"/>
                <a:cs typeface="Tahoma" pitchFamily="34" charset="0"/>
              </a:rPr>
              <a:t>valor de S/. 150 la percepción se determina de la </a:t>
            </a:r>
          </a:p>
          <a:p>
            <a:pPr algn="just" eaLnBrk="0" hangingPunct="0"/>
            <a:r>
              <a:rPr lang="es-PE" sz="1400" dirty="0" smtClean="0">
                <a:solidFill>
                  <a:srgbClr val="333399"/>
                </a:solidFill>
                <a:latin typeface="Tahoma" pitchFamily="34" charset="0"/>
                <a:cs typeface="Tahoma" pitchFamily="34" charset="0"/>
              </a:rPr>
              <a:t>siguiente manera</a:t>
            </a:r>
            <a:r>
              <a:rPr lang="es-PE" sz="1600" dirty="0" smtClean="0">
                <a:solidFill>
                  <a:srgbClr val="333399"/>
                </a:solidFill>
                <a:latin typeface="Tahoma" pitchFamily="34" charset="0"/>
                <a:cs typeface="Tahoma" pitchFamily="34" charset="0"/>
              </a:rPr>
              <a:t>:</a:t>
            </a:r>
            <a:endParaRPr lang="es-ES" sz="1600" dirty="0">
              <a:solidFill>
                <a:srgbClr val="333399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27666" name="5 Rectángulo"/>
          <p:cNvSpPr>
            <a:spLocks noChangeArrowheads="1"/>
          </p:cNvSpPr>
          <p:nvPr/>
        </p:nvSpPr>
        <p:spPr bwMode="auto">
          <a:xfrm>
            <a:off x="755576" y="404664"/>
            <a:ext cx="7772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fontAlgn="t">
              <a:defRPr/>
            </a:pPr>
            <a:r>
              <a:rPr lang="es-ES" b="1" dirty="0">
                <a:solidFill>
                  <a:srgbClr val="333399"/>
                </a:solidFill>
                <a:latin typeface="Arial" pitchFamily="34" charset="0"/>
                <a:cs typeface="Arial" pitchFamily="34" charset="0"/>
              </a:rPr>
              <a:t>          </a:t>
            </a:r>
            <a:r>
              <a:rPr lang="es-ES" sz="2400" b="1" dirty="0">
                <a:solidFill>
                  <a:srgbClr val="333399"/>
                </a:solidFill>
                <a:latin typeface="+mn-lt"/>
                <a:cs typeface="Arial" pitchFamily="34" charset="0"/>
              </a:rPr>
              <a:t>Régimen de Percepciones del IGV en el NRUS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827584" y="3717032"/>
            <a:ext cx="741682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fontAlgn="t" hangingPunct="0"/>
            <a:r>
              <a:rPr lang="es-ES" sz="1400" b="1" dirty="0" smtClean="0">
                <a:solidFill>
                  <a:srgbClr val="333399"/>
                </a:solidFill>
                <a:latin typeface="Tahoma" pitchFamily="34" charset="0"/>
                <a:cs typeface="Tahoma" pitchFamily="34" charset="0"/>
              </a:rPr>
              <a:t>Importante: </a:t>
            </a:r>
          </a:p>
          <a:p>
            <a:pPr algn="just" eaLnBrk="0" fontAlgn="t" hangingPunct="0"/>
            <a:endParaRPr lang="es-ES" sz="1400" dirty="0" smtClean="0">
              <a:solidFill>
                <a:srgbClr val="333399"/>
              </a:solidFill>
              <a:latin typeface="Tahoma" pitchFamily="34" charset="0"/>
              <a:cs typeface="Tahoma" pitchFamily="34" charset="0"/>
            </a:endParaRPr>
          </a:p>
          <a:p>
            <a:pPr algn="just" eaLnBrk="0" fontAlgn="t" hangingPunct="0"/>
            <a:r>
              <a:rPr lang="es-ES" sz="1400" b="1" dirty="0" smtClean="0">
                <a:solidFill>
                  <a:srgbClr val="333399"/>
                </a:solidFill>
                <a:latin typeface="Tahoma" pitchFamily="34" charset="0"/>
                <a:cs typeface="Tahoma" pitchFamily="34" charset="0"/>
              </a:rPr>
              <a:t>Al momento de efectuar tu pago de la cuota mensual de Nuevo RUS puedes deducir los importes de percepciones que tuvieras acumulados a fin de pagar un importe menor de cuota inicial.</a:t>
            </a:r>
          </a:p>
          <a:p>
            <a:pPr algn="just" eaLnBrk="0" hangingPunct="0"/>
            <a:endParaRPr lang="es-ES" sz="1400" dirty="0" smtClean="0">
              <a:solidFill>
                <a:srgbClr val="333399"/>
              </a:solidFill>
              <a:latin typeface="Tahoma" pitchFamily="34" charset="0"/>
              <a:cs typeface="Tahoma" pitchFamily="34" charset="0"/>
            </a:endParaRPr>
          </a:p>
          <a:p>
            <a:pPr algn="just" eaLnBrk="0" hangingPunct="0"/>
            <a:r>
              <a:rPr lang="es-ES" sz="1400" dirty="0" smtClean="0">
                <a:solidFill>
                  <a:srgbClr val="333399"/>
                </a:solidFill>
                <a:latin typeface="Tahoma" pitchFamily="34" charset="0"/>
                <a:cs typeface="Tahoma" pitchFamily="34" charset="0"/>
              </a:rPr>
              <a:t>Ejemplo: Si </a:t>
            </a:r>
            <a:r>
              <a:rPr lang="es-ES" sz="1400" dirty="0" smtClean="0">
                <a:solidFill>
                  <a:srgbClr val="333399"/>
                </a:solidFill>
                <a:latin typeface="Tahoma" pitchFamily="34" charset="0"/>
                <a:cs typeface="Tahoma" pitchFamily="34" charset="0"/>
              </a:rPr>
              <a:t>el mes de abril-2016 te </a:t>
            </a:r>
            <a:r>
              <a:rPr lang="es-ES" sz="1400" dirty="0" smtClean="0">
                <a:solidFill>
                  <a:srgbClr val="333399"/>
                </a:solidFill>
                <a:latin typeface="Tahoma" pitchFamily="34" charset="0"/>
                <a:cs typeface="Tahoma" pitchFamily="34" charset="0"/>
              </a:rPr>
              <a:t>toca pagar en la categoría 1 (monto de cuota: S/. 20 soles) y tuvieses un monto acumulado de percepciones del IGV de S/. 50 soles, </a:t>
            </a:r>
            <a:r>
              <a:rPr lang="es-ES" sz="1400" dirty="0" smtClean="0">
                <a:solidFill>
                  <a:srgbClr val="333399"/>
                </a:solidFill>
                <a:latin typeface="Tahoma" pitchFamily="34" charset="0"/>
                <a:cs typeface="Tahoma" pitchFamily="34" charset="0"/>
              </a:rPr>
              <a:t>podrías </a:t>
            </a:r>
            <a:r>
              <a:rPr lang="es-ES" sz="1400" dirty="0" smtClean="0">
                <a:solidFill>
                  <a:srgbClr val="333399"/>
                </a:solidFill>
                <a:latin typeface="Tahoma" pitchFamily="34" charset="0"/>
                <a:cs typeface="Tahoma" pitchFamily="34" charset="0"/>
              </a:rPr>
              <a:t>compensar </a:t>
            </a:r>
            <a:r>
              <a:rPr lang="es-ES" sz="1400" dirty="0" smtClean="0">
                <a:solidFill>
                  <a:srgbClr val="333399"/>
                </a:solidFill>
                <a:latin typeface="Tahoma" pitchFamily="34" charset="0"/>
                <a:cs typeface="Tahoma" pitchFamily="34" charset="0"/>
              </a:rPr>
              <a:t>S</a:t>
            </a:r>
            <a:r>
              <a:rPr lang="es-ES" sz="1400" dirty="0" smtClean="0">
                <a:solidFill>
                  <a:srgbClr val="333399"/>
                </a:solidFill>
                <a:latin typeface="Tahoma" pitchFamily="34" charset="0"/>
                <a:cs typeface="Tahoma" pitchFamily="34" charset="0"/>
              </a:rPr>
              <a:t>/. 20 soles, monto que deberás consignar en la casilla “monto a compensar por percepciones del IGV”. </a:t>
            </a:r>
            <a:r>
              <a:rPr lang="es-ES" sz="1400" dirty="0" smtClean="0">
                <a:solidFill>
                  <a:srgbClr val="333399"/>
                </a:solidFill>
                <a:latin typeface="Tahoma" pitchFamily="34" charset="0"/>
                <a:cs typeface="Tahoma" pitchFamily="34" charset="0"/>
              </a:rPr>
              <a:t>Y Pagarías S/. 0 soles por el periodo abril-2016.</a:t>
            </a:r>
            <a:endParaRPr lang="es-ES" sz="1400" dirty="0" smtClean="0">
              <a:solidFill>
                <a:srgbClr val="333399"/>
              </a:solidFill>
              <a:latin typeface="Tahoma" pitchFamily="34" charset="0"/>
              <a:cs typeface="Tahoma" pitchFamily="34" charset="0"/>
            </a:endParaRPr>
          </a:p>
          <a:p>
            <a:pPr algn="just" eaLnBrk="0" hangingPunct="0"/>
            <a:r>
              <a:rPr lang="es-ES" sz="1400" dirty="0" smtClean="0">
                <a:solidFill>
                  <a:srgbClr val="333399"/>
                </a:solidFill>
                <a:latin typeface="Tahoma" pitchFamily="34" charset="0"/>
                <a:cs typeface="Tahoma" pitchFamily="34" charset="0"/>
              </a:rPr>
              <a:t>La diferencia </a:t>
            </a:r>
            <a:r>
              <a:rPr lang="es-ES" sz="1400" dirty="0" smtClean="0">
                <a:solidFill>
                  <a:srgbClr val="333399"/>
                </a:solidFill>
                <a:latin typeface="Tahoma" pitchFamily="34" charset="0"/>
                <a:cs typeface="Tahoma" pitchFamily="34" charset="0"/>
              </a:rPr>
              <a:t>S</a:t>
            </a:r>
            <a:r>
              <a:rPr lang="es-ES" sz="1400" dirty="0" smtClean="0">
                <a:solidFill>
                  <a:srgbClr val="333399"/>
                </a:solidFill>
                <a:latin typeface="Tahoma" pitchFamily="34" charset="0"/>
                <a:cs typeface="Tahoma" pitchFamily="34" charset="0"/>
              </a:rPr>
              <a:t>/. 30 lo puedes utilizar para compensar tus cuotas de los siguientes períodos o solicitar la devolución de percepciones acumuladas que tuvieras a la SUNAT.</a:t>
            </a:r>
            <a:endParaRPr lang="es-ES" sz="2000" dirty="0">
              <a:solidFill>
                <a:srgbClr val="333399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262</Words>
  <Application>Microsoft Office PowerPoint</Application>
  <PresentationFormat>Presentación en pantalla (4:3)</PresentationFormat>
  <Paragraphs>29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anajarro</dc:creator>
  <cp:lastModifiedBy>anajarro</cp:lastModifiedBy>
  <cp:revision>4</cp:revision>
  <dcterms:created xsi:type="dcterms:W3CDTF">2016-05-25T14:49:09Z</dcterms:created>
  <dcterms:modified xsi:type="dcterms:W3CDTF">2016-06-16T15:10:41Z</dcterms:modified>
</cp:coreProperties>
</file>